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5" r:id="rId4"/>
  </p:sldMasterIdLst>
  <p:notesMasterIdLst>
    <p:notesMasterId r:id="rId13"/>
  </p:notesMasterIdLst>
  <p:sldIdLst>
    <p:sldId id="258" r:id="rId5"/>
    <p:sldId id="260" r:id="rId6"/>
    <p:sldId id="259" r:id="rId7"/>
    <p:sldId id="263" r:id="rId8"/>
    <p:sldId id="264" r:id="rId9"/>
    <p:sldId id="262" r:id="rId10"/>
    <p:sldId id="261" r:id="rId11"/>
    <p:sldId id="265"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1" d="100"/>
          <a:sy n="81" d="100"/>
        </p:scale>
        <p:origin x="-834" y="-8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notesMaster" Target="notesMasters/notesMaster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B835DB6-FE8F-4F73-8090-0024F4358899}" type="datetimeFigureOut">
              <a:rPr lang="en-US" smtClean="0"/>
              <a:t>5/17/2013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1147646C-BF54-44DE-91C5-82AF7B4ED776}" type="slidenum">
              <a:rPr lang="en-US" smtClean="0"/>
              <a:t>‹#›</a:t>
            </a:fld>
            <a:endParaRPr lang="en-US"/>
          </a:p>
        </p:txBody>
      </p:sp>
    </p:spTree>
    <p:extLst>
      <p:ext uri="{BB962C8B-B14F-4D97-AF65-F5344CB8AC3E}">
        <p14:creationId xmlns:p14="http://schemas.microsoft.com/office/powerpoint/2010/main" val="227853362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Marion Center SD 8:15-4:00 </a:t>
            </a:r>
          </a:p>
          <a:p>
            <a:r>
              <a:rPr lang="en-US" dirty="0" smtClean="0"/>
              <a:t>n=12 K-3</a:t>
            </a:r>
          </a:p>
          <a:p>
            <a:r>
              <a:rPr lang="en-US" dirty="0" smtClean="0"/>
              <a:t>McCreary</a:t>
            </a:r>
            <a:r>
              <a:rPr lang="en-US" baseline="0" dirty="0" smtClean="0"/>
              <a:t> Elementary Building</a:t>
            </a:r>
            <a:endParaRPr lang="en-US" dirty="0" smtClean="0"/>
          </a:p>
          <a:p>
            <a:endParaRPr lang="en-US" dirty="0" smtClean="0"/>
          </a:p>
          <a:p>
            <a:r>
              <a:rPr lang="en-US" dirty="0" smtClean="0"/>
              <a:t>8:15 Introduction and outline of the day</a:t>
            </a:r>
          </a:p>
          <a:p>
            <a:endParaRPr lang="en-US" dirty="0" smtClean="0"/>
          </a:p>
          <a:p>
            <a:r>
              <a:rPr lang="en-US" dirty="0" smtClean="0"/>
              <a:t>12:00-1:00 Lunch</a:t>
            </a:r>
          </a:p>
          <a:p>
            <a:r>
              <a:rPr lang="en-US" dirty="0" smtClean="0"/>
              <a:t>1:00-1:15 Materials gathering</a:t>
            </a:r>
            <a:r>
              <a:rPr lang="en-US" baseline="0" dirty="0" smtClean="0"/>
              <a:t> for assessment</a:t>
            </a:r>
          </a:p>
          <a:p>
            <a:r>
              <a:rPr lang="en-US" baseline="0" dirty="0" smtClean="0"/>
              <a:t>1:15-2:15 Complete a battery of assessments for three students (Basic, Below Basic) Using the DIBELS/</a:t>
            </a:r>
            <a:r>
              <a:rPr lang="en-US" baseline="0" dirty="0" err="1" smtClean="0"/>
              <a:t>AIMSweb</a:t>
            </a:r>
            <a:r>
              <a:rPr lang="en-US" baseline="0" dirty="0" smtClean="0"/>
              <a:t> data</a:t>
            </a:r>
          </a:p>
          <a:p>
            <a:r>
              <a:rPr lang="en-US" baseline="0" dirty="0" smtClean="0"/>
              <a:t>2:15-3:30 Discussion concerning findings.</a:t>
            </a:r>
          </a:p>
          <a:p>
            <a:r>
              <a:rPr lang="en-US" baseline="0" dirty="0" smtClean="0"/>
              <a:t>3:30-end Where do we go from here? What do we see as needed professional development? How might we integrate this into our system of assessment? How do we advance the use of this data to guide our instruction? What other questions do we have?</a:t>
            </a:r>
            <a:endParaRPr lang="en-US" dirty="0"/>
          </a:p>
        </p:txBody>
      </p:sp>
      <p:sp>
        <p:nvSpPr>
          <p:cNvPr id="4" name="Slide Number Placeholder 3"/>
          <p:cNvSpPr>
            <a:spLocks noGrp="1"/>
          </p:cNvSpPr>
          <p:nvPr>
            <p:ph type="sldNum" sz="quarter" idx="10"/>
          </p:nvPr>
        </p:nvSpPr>
        <p:spPr/>
        <p:txBody>
          <a:bodyPr/>
          <a:lstStyle/>
          <a:p>
            <a:pPr>
              <a:defRPr/>
            </a:pPr>
            <a:fld id="{751C7CAA-21D1-4A15-94A8-4DC82ABBC4A5}" type="slidenum">
              <a:rPr lang="en-US" smtClean="0">
                <a:solidFill>
                  <a:prstClr val="black"/>
                </a:solidFill>
              </a:rPr>
              <a:pPr>
                <a:defRPr/>
              </a:pPr>
              <a:t>1</a:t>
            </a:fld>
            <a:endParaRPr lang="en-US">
              <a:solidFill>
                <a:prstClr val="black"/>
              </a:solidFil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Marion Center SD 8:15-4:00 </a:t>
            </a:r>
          </a:p>
          <a:p>
            <a:r>
              <a:rPr lang="en-US" dirty="0" smtClean="0"/>
              <a:t>n=12 K-3</a:t>
            </a:r>
          </a:p>
          <a:p>
            <a:r>
              <a:rPr lang="en-US" dirty="0" smtClean="0"/>
              <a:t>McCreary</a:t>
            </a:r>
            <a:r>
              <a:rPr lang="en-US" baseline="0" dirty="0" smtClean="0"/>
              <a:t> Elementary Building</a:t>
            </a:r>
            <a:endParaRPr lang="en-US" dirty="0" smtClean="0"/>
          </a:p>
          <a:p>
            <a:endParaRPr lang="en-US" dirty="0" smtClean="0"/>
          </a:p>
          <a:p>
            <a:r>
              <a:rPr lang="en-US" dirty="0" smtClean="0"/>
              <a:t>8:15 Introduction and outline of the day</a:t>
            </a:r>
          </a:p>
          <a:p>
            <a:endParaRPr lang="en-US" dirty="0" smtClean="0"/>
          </a:p>
          <a:p>
            <a:r>
              <a:rPr lang="en-US" dirty="0" smtClean="0"/>
              <a:t>12:00-1:00 Lunch</a:t>
            </a:r>
          </a:p>
          <a:p>
            <a:r>
              <a:rPr lang="en-US" dirty="0" smtClean="0"/>
              <a:t>1:00-1:15 Materials gathering</a:t>
            </a:r>
            <a:r>
              <a:rPr lang="en-US" baseline="0" dirty="0" smtClean="0"/>
              <a:t> for assessment</a:t>
            </a:r>
          </a:p>
          <a:p>
            <a:r>
              <a:rPr lang="en-US" baseline="0" dirty="0" smtClean="0"/>
              <a:t>1:15-2:15 Complete a battery of assessments for three students (Basic, Below Basic) Using the DIBELS/</a:t>
            </a:r>
            <a:r>
              <a:rPr lang="en-US" baseline="0" dirty="0" err="1" smtClean="0"/>
              <a:t>AIMSweb</a:t>
            </a:r>
            <a:r>
              <a:rPr lang="en-US" baseline="0" dirty="0" smtClean="0"/>
              <a:t> data</a:t>
            </a:r>
          </a:p>
          <a:p>
            <a:r>
              <a:rPr lang="en-US" baseline="0" dirty="0" smtClean="0"/>
              <a:t>2:15-3:30 Discussion concerning findings.</a:t>
            </a:r>
          </a:p>
          <a:p>
            <a:r>
              <a:rPr lang="en-US" baseline="0" dirty="0" smtClean="0"/>
              <a:t>3:30-end Where do we go from here? What do we see as needed professional development? How might we integrate this into our system of assessment? How do we advance the use of this data to guide our instruction? What other questions do we have?</a:t>
            </a:r>
            <a:endParaRPr lang="en-US" dirty="0"/>
          </a:p>
        </p:txBody>
      </p:sp>
      <p:sp>
        <p:nvSpPr>
          <p:cNvPr id="4" name="Slide Number Placeholder 3"/>
          <p:cNvSpPr>
            <a:spLocks noGrp="1"/>
          </p:cNvSpPr>
          <p:nvPr>
            <p:ph type="sldNum" sz="quarter" idx="10"/>
          </p:nvPr>
        </p:nvSpPr>
        <p:spPr/>
        <p:txBody>
          <a:bodyPr/>
          <a:lstStyle/>
          <a:p>
            <a:pPr>
              <a:defRPr/>
            </a:pPr>
            <a:fld id="{751C7CAA-21D1-4A15-94A8-4DC82ABBC4A5}" type="slidenum">
              <a:rPr lang="en-US" smtClean="0">
                <a:solidFill>
                  <a:prstClr val="black"/>
                </a:solidFill>
              </a:rPr>
              <a:pPr>
                <a:defRPr/>
              </a:pPr>
              <a:t>2</a:t>
            </a:fld>
            <a:endParaRPr lang="en-US">
              <a:solidFill>
                <a:prstClr val="black"/>
              </a:solidFill>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Marion Center SD 8:15-4:00 </a:t>
            </a:r>
          </a:p>
          <a:p>
            <a:r>
              <a:rPr lang="en-US" dirty="0" smtClean="0"/>
              <a:t>n=12 K-3</a:t>
            </a:r>
          </a:p>
          <a:p>
            <a:r>
              <a:rPr lang="en-US" dirty="0" smtClean="0"/>
              <a:t>McCreary</a:t>
            </a:r>
            <a:r>
              <a:rPr lang="en-US" baseline="0" dirty="0" smtClean="0"/>
              <a:t> Elementary Building</a:t>
            </a:r>
            <a:endParaRPr lang="en-US" dirty="0" smtClean="0"/>
          </a:p>
          <a:p>
            <a:endParaRPr lang="en-US" dirty="0" smtClean="0"/>
          </a:p>
          <a:p>
            <a:r>
              <a:rPr lang="en-US" dirty="0" smtClean="0"/>
              <a:t>8:15 Introduction and outline of the day</a:t>
            </a:r>
          </a:p>
          <a:p>
            <a:endParaRPr lang="en-US" dirty="0" smtClean="0"/>
          </a:p>
          <a:p>
            <a:r>
              <a:rPr lang="en-US" dirty="0" smtClean="0"/>
              <a:t>12:00-1:00 Lunch</a:t>
            </a:r>
          </a:p>
          <a:p>
            <a:r>
              <a:rPr lang="en-US" dirty="0" smtClean="0"/>
              <a:t>1:00-1:15 Materials gathering</a:t>
            </a:r>
            <a:r>
              <a:rPr lang="en-US" baseline="0" dirty="0" smtClean="0"/>
              <a:t> for assessment</a:t>
            </a:r>
          </a:p>
          <a:p>
            <a:r>
              <a:rPr lang="en-US" baseline="0" dirty="0" smtClean="0"/>
              <a:t>1:15-2:15 Complete a battery of assessments for three students (Basic, Below Basic) Using the DIBELS/</a:t>
            </a:r>
            <a:r>
              <a:rPr lang="en-US" baseline="0" dirty="0" err="1" smtClean="0"/>
              <a:t>AIMSweb</a:t>
            </a:r>
            <a:r>
              <a:rPr lang="en-US" baseline="0" dirty="0" smtClean="0"/>
              <a:t> data</a:t>
            </a:r>
          </a:p>
          <a:p>
            <a:r>
              <a:rPr lang="en-US" baseline="0" dirty="0" smtClean="0"/>
              <a:t>2:15-3:30 Discussion concerning findings.</a:t>
            </a:r>
          </a:p>
          <a:p>
            <a:r>
              <a:rPr lang="en-US" baseline="0" dirty="0" smtClean="0"/>
              <a:t>3:30-end Where do we go from here? What do we see as needed professional development? How might we integrate this into our system of assessment? How do we advance the use of this data to guide our instruction? What other questions do we have?</a:t>
            </a:r>
            <a:endParaRPr lang="en-US" dirty="0"/>
          </a:p>
        </p:txBody>
      </p:sp>
      <p:sp>
        <p:nvSpPr>
          <p:cNvPr id="4" name="Slide Number Placeholder 3"/>
          <p:cNvSpPr>
            <a:spLocks noGrp="1"/>
          </p:cNvSpPr>
          <p:nvPr>
            <p:ph type="sldNum" sz="quarter" idx="10"/>
          </p:nvPr>
        </p:nvSpPr>
        <p:spPr/>
        <p:txBody>
          <a:bodyPr/>
          <a:lstStyle/>
          <a:p>
            <a:pPr>
              <a:defRPr/>
            </a:pPr>
            <a:fld id="{751C7CAA-21D1-4A15-94A8-4DC82ABBC4A5}" type="slidenum">
              <a:rPr lang="en-US" smtClean="0">
                <a:solidFill>
                  <a:prstClr val="black"/>
                </a:solidFill>
              </a:rPr>
              <a:pPr>
                <a:defRPr/>
              </a:pPr>
              <a:t>3</a:t>
            </a:fld>
            <a:endParaRPr lang="en-US">
              <a:solidFill>
                <a:prstClr val="black"/>
              </a:solidFill>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Marion Center SD 8:15-4:00 </a:t>
            </a:r>
          </a:p>
          <a:p>
            <a:r>
              <a:rPr lang="en-US" dirty="0" smtClean="0"/>
              <a:t>n=12 K-3</a:t>
            </a:r>
          </a:p>
          <a:p>
            <a:r>
              <a:rPr lang="en-US" dirty="0" smtClean="0"/>
              <a:t>McCreary</a:t>
            </a:r>
            <a:r>
              <a:rPr lang="en-US" baseline="0" dirty="0" smtClean="0"/>
              <a:t> Elementary Building</a:t>
            </a:r>
            <a:endParaRPr lang="en-US" dirty="0" smtClean="0"/>
          </a:p>
          <a:p>
            <a:endParaRPr lang="en-US" dirty="0" smtClean="0"/>
          </a:p>
          <a:p>
            <a:r>
              <a:rPr lang="en-US" dirty="0" smtClean="0"/>
              <a:t>8:15 Introduction and outline of the day</a:t>
            </a:r>
          </a:p>
          <a:p>
            <a:endParaRPr lang="en-US" dirty="0" smtClean="0"/>
          </a:p>
          <a:p>
            <a:r>
              <a:rPr lang="en-US" dirty="0" smtClean="0"/>
              <a:t>12:00-1:00 Lunch</a:t>
            </a:r>
          </a:p>
          <a:p>
            <a:r>
              <a:rPr lang="en-US" dirty="0" smtClean="0"/>
              <a:t>1:00-1:15 Materials gathering</a:t>
            </a:r>
            <a:r>
              <a:rPr lang="en-US" baseline="0" dirty="0" smtClean="0"/>
              <a:t> for assessment</a:t>
            </a:r>
          </a:p>
          <a:p>
            <a:r>
              <a:rPr lang="en-US" baseline="0" dirty="0" smtClean="0"/>
              <a:t>1:15-2:15 Complete a battery of assessments for three students (Basic, Below Basic) Using the DIBELS/</a:t>
            </a:r>
            <a:r>
              <a:rPr lang="en-US" baseline="0" dirty="0" err="1" smtClean="0"/>
              <a:t>AIMSweb</a:t>
            </a:r>
            <a:r>
              <a:rPr lang="en-US" baseline="0" dirty="0" smtClean="0"/>
              <a:t> data</a:t>
            </a:r>
          </a:p>
          <a:p>
            <a:r>
              <a:rPr lang="en-US" baseline="0" dirty="0" smtClean="0"/>
              <a:t>2:15-3:30 Discussion concerning findings.</a:t>
            </a:r>
          </a:p>
          <a:p>
            <a:r>
              <a:rPr lang="en-US" baseline="0" dirty="0" smtClean="0"/>
              <a:t>3:30-end Where do we go from here? What do we see as needed professional development? How might we integrate this into our system of assessment? How do we advance the use of this data to guide our instruction? What other questions do we have?</a:t>
            </a:r>
            <a:endParaRPr lang="en-US" dirty="0"/>
          </a:p>
        </p:txBody>
      </p:sp>
      <p:sp>
        <p:nvSpPr>
          <p:cNvPr id="4" name="Slide Number Placeholder 3"/>
          <p:cNvSpPr>
            <a:spLocks noGrp="1"/>
          </p:cNvSpPr>
          <p:nvPr>
            <p:ph type="sldNum" sz="quarter" idx="10"/>
          </p:nvPr>
        </p:nvSpPr>
        <p:spPr/>
        <p:txBody>
          <a:bodyPr/>
          <a:lstStyle/>
          <a:p>
            <a:pPr>
              <a:defRPr/>
            </a:pPr>
            <a:fld id="{751C7CAA-21D1-4A15-94A8-4DC82ABBC4A5}" type="slidenum">
              <a:rPr lang="en-US" smtClean="0">
                <a:solidFill>
                  <a:prstClr val="black"/>
                </a:solidFill>
              </a:rPr>
              <a:pPr>
                <a:defRPr/>
              </a:pPr>
              <a:t>4</a:t>
            </a:fld>
            <a:endParaRPr lang="en-US">
              <a:solidFill>
                <a:prstClr val="black"/>
              </a:solidFill>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Marion Center SD 8:15-4:00 </a:t>
            </a:r>
          </a:p>
          <a:p>
            <a:r>
              <a:rPr lang="en-US" dirty="0" smtClean="0"/>
              <a:t>n=12 K-3</a:t>
            </a:r>
          </a:p>
          <a:p>
            <a:r>
              <a:rPr lang="en-US" dirty="0" smtClean="0"/>
              <a:t>McCreary</a:t>
            </a:r>
            <a:r>
              <a:rPr lang="en-US" baseline="0" dirty="0" smtClean="0"/>
              <a:t> Elementary Building</a:t>
            </a:r>
            <a:endParaRPr lang="en-US" dirty="0" smtClean="0"/>
          </a:p>
          <a:p>
            <a:endParaRPr lang="en-US" dirty="0" smtClean="0"/>
          </a:p>
          <a:p>
            <a:r>
              <a:rPr lang="en-US" dirty="0" smtClean="0"/>
              <a:t>8:15 Introduction and outline of the day</a:t>
            </a:r>
          </a:p>
          <a:p>
            <a:endParaRPr lang="en-US" dirty="0" smtClean="0"/>
          </a:p>
          <a:p>
            <a:r>
              <a:rPr lang="en-US" dirty="0" smtClean="0"/>
              <a:t>12:00-1:00 Lunch</a:t>
            </a:r>
          </a:p>
          <a:p>
            <a:r>
              <a:rPr lang="en-US" dirty="0" smtClean="0"/>
              <a:t>1:00-1:15 Materials gathering</a:t>
            </a:r>
            <a:r>
              <a:rPr lang="en-US" baseline="0" dirty="0" smtClean="0"/>
              <a:t> for assessment</a:t>
            </a:r>
          </a:p>
          <a:p>
            <a:r>
              <a:rPr lang="en-US" baseline="0" dirty="0" smtClean="0"/>
              <a:t>1:15-2:15 Complete a battery of assessments for three students (Basic, Below Basic) Using the DIBELS/</a:t>
            </a:r>
            <a:r>
              <a:rPr lang="en-US" baseline="0" dirty="0" err="1" smtClean="0"/>
              <a:t>AIMSweb</a:t>
            </a:r>
            <a:r>
              <a:rPr lang="en-US" baseline="0" dirty="0" smtClean="0"/>
              <a:t> data</a:t>
            </a:r>
          </a:p>
          <a:p>
            <a:r>
              <a:rPr lang="en-US" baseline="0" dirty="0" smtClean="0"/>
              <a:t>2:15-3:30 Discussion concerning findings.</a:t>
            </a:r>
          </a:p>
          <a:p>
            <a:r>
              <a:rPr lang="en-US" baseline="0" dirty="0" smtClean="0"/>
              <a:t>3:30-end Where do we go from here? What do we see as needed professional development? How might we integrate this into our system of assessment? How do we advance the use of this data to guide our instruction? What other questions do we have?</a:t>
            </a:r>
            <a:endParaRPr lang="en-US" dirty="0"/>
          </a:p>
        </p:txBody>
      </p:sp>
      <p:sp>
        <p:nvSpPr>
          <p:cNvPr id="4" name="Slide Number Placeholder 3"/>
          <p:cNvSpPr>
            <a:spLocks noGrp="1"/>
          </p:cNvSpPr>
          <p:nvPr>
            <p:ph type="sldNum" sz="quarter" idx="10"/>
          </p:nvPr>
        </p:nvSpPr>
        <p:spPr/>
        <p:txBody>
          <a:bodyPr/>
          <a:lstStyle/>
          <a:p>
            <a:pPr>
              <a:defRPr/>
            </a:pPr>
            <a:fld id="{751C7CAA-21D1-4A15-94A8-4DC82ABBC4A5}" type="slidenum">
              <a:rPr lang="en-US" smtClean="0">
                <a:solidFill>
                  <a:prstClr val="black"/>
                </a:solidFill>
              </a:rPr>
              <a:pPr>
                <a:defRPr/>
              </a:pPr>
              <a:t>5</a:t>
            </a:fld>
            <a:endParaRPr lang="en-US">
              <a:solidFill>
                <a:prstClr val="black"/>
              </a:solidFill>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Marion Center SD 8:15-4:00 </a:t>
            </a:r>
          </a:p>
          <a:p>
            <a:r>
              <a:rPr lang="en-US" dirty="0" smtClean="0"/>
              <a:t>n=12 K-3</a:t>
            </a:r>
          </a:p>
          <a:p>
            <a:r>
              <a:rPr lang="en-US" dirty="0" smtClean="0"/>
              <a:t>McCreary</a:t>
            </a:r>
            <a:r>
              <a:rPr lang="en-US" baseline="0" dirty="0" smtClean="0"/>
              <a:t> Elementary Building</a:t>
            </a:r>
            <a:endParaRPr lang="en-US" dirty="0" smtClean="0"/>
          </a:p>
          <a:p>
            <a:endParaRPr lang="en-US" dirty="0" smtClean="0"/>
          </a:p>
          <a:p>
            <a:r>
              <a:rPr lang="en-US" dirty="0" smtClean="0"/>
              <a:t>8:15 Introduction and outline of the day</a:t>
            </a:r>
          </a:p>
          <a:p>
            <a:endParaRPr lang="en-US" dirty="0" smtClean="0"/>
          </a:p>
          <a:p>
            <a:r>
              <a:rPr lang="en-US" dirty="0" smtClean="0"/>
              <a:t>12:00-1:00 Lunch</a:t>
            </a:r>
          </a:p>
          <a:p>
            <a:r>
              <a:rPr lang="en-US" dirty="0" smtClean="0"/>
              <a:t>1:00-1:15 Materials gathering</a:t>
            </a:r>
            <a:r>
              <a:rPr lang="en-US" baseline="0" dirty="0" smtClean="0"/>
              <a:t> for assessment</a:t>
            </a:r>
          </a:p>
          <a:p>
            <a:r>
              <a:rPr lang="en-US" baseline="0" dirty="0" smtClean="0"/>
              <a:t>1:15-2:15 Complete a battery of assessments for three students (Basic, Below Basic) Using the DIBELS/</a:t>
            </a:r>
            <a:r>
              <a:rPr lang="en-US" baseline="0" dirty="0" err="1" smtClean="0"/>
              <a:t>AIMSweb</a:t>
            </a:r>
            <a:r>
              <a:rPr lang="en-US" baseline="0" dirty="0" smtClean="0"/>
              <a:t> data</a:t>
            </a:r>
          </a:p>
          <a:p>
            <a:r>
              <a:rPr lang="en-US" baseline="0" dirty="0" smtClean="0"/>
              <a:t>2:15-3:30 Discussion concerning findings.</a:t>
            </a:r>
          </a:p>
          <a:p>
            <a:r>
              <a:rPr lang="en-US" baseline="0" dirty="0" smtClean="0"/>
              <a:t>3:30-end Where do we go from here? What do we see as needed professional development? How might we integrate this into our system of assessment? How do we advance the use of this data to guide our instruction? What other questions do we have?</a:t>
            </a:r>
            <a:endParaRPr lang="en-US" dirty="0"/>
          </a:p>
        </p:txBody>
      </p:sp>
      <p:sp>
        <p:nvSpPr>
          <p:cNvPr id="4" name="Slide Number Placeholder 3"/>
          <p:cNvSpPr>
            <a:spLocks noGrp="1"/>
          </p:cNvSpPr>
          <p:nvPr>
            <p:ph type="sldNum" sz="quarter" idx="10"/>
          </p:nvPr>
        </p:nvSpPr>
        <p:spPr/>
        <p:txBody>
          <a:bodyPr/>
          <a:lstStyle/>
          <a:p>
            <a:pPr>
              <a:defRPr/>
            </a:pPr>
            <a:fld id="{751C7CAA-21D1-4A15-94A8-4DC82ABBC4A5}" type="slidenum">
              <a:rPr lang="en-US" smtClean="0">
                <a:solidFill>
                  <a:prstClr val="black"/>
                </a:solidFill>
              </a:rPr>
              <a:pPr>
                <a:defRPr/>
              </a:pPr>
              <a:t>6</a:t>
            </a:fld>
            <a:endParaRPr lang="en-US">
              <a:solidFill>
                <a:prstClr val="black"/>
              </a:solidFill>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Marion Center SD 8:15-4:00 </a:t>
            </a:r>
          </a:p>
          <a:p>
            <a:r>
              <a:rPr lang="en-US" dirty="0" smtClean="0"/>
              <a:t>n=12 K-3</a:t>
            </a:r>
          </a:p>
          <a:p>
            <a:r>
              <a:rPr lang="en-US" dirty="0" smtClean="0"/>
              <a:t>McCreary</a:t>
            </a:r>
            <a:r>
              <a:rPr lang="en-US" baseline="0" dirty="0" smtClean="0"/>
              <a:t> Elementary Building</a:t>
            </a:r>
            <a:endParaRPr lang="en-US" dirty="0" smtClean="0"/>
          </a:p>
          <a:p>
            <a:endParaRPr lang="en-US" dirty="0" smtClean="0"/>
          </a:p>
          <a:p>
            <a:r>
              <a:rPr lang="en-US" dirty="0" smtClean="0"/>
              <a:t>8:15 Introduction and outline of the day</a:t>
            </a:r>
          </a:p>
          <a:p>
            <a:endParaRPr lang="en-US" dirty="0" smtClean="0"/>
          </a:p>
          <a:p>
            <a:r>
              <a:rPr lang="en-US" dirty="0" smtClean="0"/>
              <a:t>12:00-1:00 Lunch</a:t>
            </a:r>
          </a:p>
          <a:p>
            <a:r>
              <a:rPr lang="en-US" dirty="0" smtClean="0"/>
              <a:t>1:00-1:15 Materials gathering</a:t>
            </a:r>
            <a:r>
              <a:rPr lang="en-US" baseline="0" dirty="0" smtClean="0"/>
              <a:t> for assessment</a:t>
            </a:r>
          </a:p>
          <a:p>
            <a:r>
              <a:rPr lang="en-US" baseline="0" dirty="0" smtClean="0"/>
              <a:t>1:15-2:15 Complete a battery of assessments for three students (Basic, Below Basic) Using the DIBELS/</a:t>
            </a:r>
            <a:r>
              <a:rPr lang="en-US" baseline="0" dirty="0" err="1" smtClean="0"/>
              <a:t>AIMSweb</a:t>
            </a:r>
            <a:r>
              <a:rPr lang="en-US" baseline="0" dirty="0" smtClean="0"/>
              <a:t> data</a:t>
            </a:r>
          </a:p>
          <a:p>
            <a:r>
              <a:rPr lang="en-US" baseline="0" dirty="0" smtClean="0"/>
              <a:t>2:15-3:30 Discussion concerning findings.</a:t>
            </a:r>
          </a:p>
          <a:p>
            <a:r>
              <a:rPr lang="en-US" baseline="0" dirty="0" smtClean="0"/>
              <a:t>3:30-end Where do we go from here? What do we see as needed professional development? How might we integrate this into our system of assessment? How do we advance the use of this data to guide our instruction? What other questions do we have?</a:t>
            </a:r>
            <a:endParaRPr lang="en-US" dirty="0"/>
          </a:p>
        </p:txBody>
      </p:sp>
      <p:sp>
        <p:nvSpPr>
          <p:cNvPr id="4" name="Slide Number Placeholder 3"/>
          <p:cNvSpPr>
            <a:spLocks noGrp="1"/>
          </p:cNvSpPr>
          <p:nvPr>
            <p:ph type="sldNum" sz="quarter" idx="10"/>
          </p:nvPr>
        </p:nvSpPr>
        <p:spPr/>
        <p:txBody>
          <a:bodyPr/>
          <a:lstStyle/>
          <a:p>
            <a:pPr>
              <a:defRPr/>
            </a:pPr>
            <a:fld id="{751C7CAA-21D1-4A15-94A8-4DC82ABBC4A5}" type="slidenum">
              <a:rPr lang="en-US" smtClean="0">
                <a:solidFill>
                  <a:prstClr val="black"/>
                </a:solidFill>
              </a:rPr>
              <a:pPr>
                <a:defRPr/>
              </a:pPr>
              <a:t>7</a:t>
            </a:fld>
            <a:endParaRPr lang="en-US">
              <a:solidFill>
                <a:prstClr val="black"/>
              </a:solidFill>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Marion Center SD 8:15-4:00 </a:t>
            </a:r>
          </a:p>
          <a:p>
            <a:r>
              <a:rPr lang="en-US" dirty="0" smtClean="0"/>
              <a:t>n=12 K-3</a:t>
            </a:r>
          </a:p>
          <a:p>
            <a:r>
              <a:rPr lang="en-US" dirty="0" smtClean="0"/>
              <a:t>McCreary</a:t>
            </a:r>
            <a:r>
              <a:rPr lang="en-US" baseline="0" dirty="0" smtClean="0"/>
              <a:t> Elementary Building</a:t>
            </a:r>
            <a:endParaRPr lang="en-US" dirty="0" smtClean="0"/>
          </a:p>
          <a:p>
            <a:endParaRPr lang="en-US" dirty="0" smtClean="0"/>
          </a:p>
          <a:p>
            <a:r>
              <a:rPr lang="en-US" dirty="0" smtClean="0"/>
              <a:t>8:15 Introduction and outline of the day</a:t>
            </a:r>
          </a:p>
          <a:p>
            <a:endParaRPr lang="en-US" dirty="0" smtClean="0"/>
          </a:p>
          <a:p>
            <a:r>
              <a:rPr lang="en-US" dirty="0" smtClean="0"/>
              <a:t>12:00-1:00 Lunch</a:t>
            </a:r>
          </a:p>
          <a:p>
            <a:r>
              <a:rPr lang="en-US" dirty="0" smtClean="0"/>
              <a:t>1:00-1:15 Materials gathering</a:t>
            </a:r>
            <a:r>
              <a:rPr lang="en-US" baseline="0" dirty="0" smtClean="0"/>
              <a:t> for assessment</a:t>
            </a:r>
          </a:p>
          <a:p>
            <a:r>
              <a:rPr lang="en-US" baseline="0" dirty="0" smtClean="0"/>
              <a:t>1:15-2:15 Complete a battery of assessments for three students (Basic, Below Basic) Using the DIBELS/</a:t>
            </a:r>
            <a:r>
              <a:rPr lang="en-US" baseline="0" dirty="0" err="1" smtClean="0"/>
              <a:t>AIMSweb</a:t>
            </a:r>
            <a:r>
              <a:rPr lang="en-US" baseline="0" dirty="0" smtClean="0"/>
              <a:t> data</a:t>
            </a:r>
          </a:p>
          <a:p>
            <a:r>
              <a:rPr lang="en-US" baseline="0" dirty="0" smtClean="0"/>
              <a:t>2:15-3:30 Discussion concerning findings.</a:t>
            </a:r>
          </a:p>
          <a:p>
            <a:r>
              <a:rPr lang="en-US" baseline="0" dirty="0" smtClean="0"/>
              <a:t>3:30-end Where do we go from here? What do we see as needed professional development? How might we integrate this into our system of assessment? How do we advance the use of this data to guide our instruction? What other questions do we have?</a:t>
            </a:r>
            <a:endParaRPr lang="en-US" dirty="0"/>
          </a:p>
        </p:txBody>
      </p:sp>
      <p:sp>
        <p:nvSpPr>
          <p:cNvPr id="4" name="Slide Number Placeholder 3"/>
          <p:cNvSpPr>
            <a:spLocks noGrp="1"/>
          </p:cNvSpPr>
          <p:nvPr>
            <p:ph type="sldNum" sz="quarter" idx="10"/>
          </p:nvPr>
        </p:nvSpPr>
        <p:spPr/>
        <p:txBody>
          <a:bodyPr/>
          <a:lstStyle/>
          <a:p>
            <a:pPr>
              <a:defRPr/>
            </a:pPr>
            <a:fld id="{751C7CAA-21D1-4A15-94A8-4DC82ABBC4A5}" type="slidenum">
              <a:rPr lang="en-US" smtClean="0">
                <a:solidFill>
                  <a:prstClr val="black"/>
                </a:solidFill>
              </a:rPr>
              <a:pPr>
                <a:defRPr/>
              </a:pPr>
              <a:t>8</a:t>
            </a:fld>
            <a:endParaRPr lang="en-US">
              <a:solidFill>
                <a:prstClr val="black"/>
              </a:solidFill>
            </a:endParaRPr>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E0B688B-A3EE-4B4B-9FAF-0B728CDD26D7}" type="datetimeFigureOut">
              <a:rPr lang="en-US" smtClean="0"/>
              <a:t>5/17/2013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718F50F-E05B-4806-8FEA-0C0B86A48550}" type="slidenum">
              <a:rPr lang="en-US" smtClean="0"/>
              <a:t>‹#›</a:t>
            </a:fld>
            <a:endParaRPr lang="en-US"/>
          </a:p>
        </p:txBody>
      </p:sp>
      <p:sp>
        <p:nvSpPr>
          <p:cNvPr id="7" name="Line 8"/>
          <p:cNvSpPr>
            <a:spLocks noChangeShapeType="1"/>
          </p:cNvSpPr>
          <p:nvPr userDrawn="1"/>
        </p:nvSpPr>
        <p:spPr bwMode="auto">
          <a:xfrm>
            <a:off x="0" y="6019800"/>
            <a:ext cx="9239250" cy="0"/>
          </a:xfrm>
          <a:prstGeom prst="line">
            <a:avLst/>
          </a:prstGeom>
          <a:noFill/>
          <a:ln w="76200">
            <a:solidFill>
              <a:schemeClr val="bg1"/>
            </a:solidFill>
            <a:round/>
            <a:headEnd/>
            <a:tailEnd/>
          </a:ln>
          <a:effectLst/>
        </p:spPr>
        <p:txBody>
          <a:bodyPr/>
          <a:lstStyle/>
          <a:p>
            <a:pPr fontAlgn="base">
              <a:spcBef>
                <a:spcPct val="0"/>
              </a:spcBef>
              <a:spcAft>
                <a:spcPct val="0"/>
              </a:spcAft>
              <a:defRPr/>
            </a:pPr>
            <a:endParaRPr lang="en-US">
              <a:solidFill>
                <a:srgbClr val="000000"/>
              </a:solidFill>
              <a:latin typeface="Arial" charset="0"/>
            </a:endParaRPr>
          </a:p>
        </p:txBody>
      </p:sp>
      <p:pic>
        <p:nvPicPr>
          <p:cNvPr id="8" name="Picture 9" descr="PDE- Cap Logo-Final"/>
          <p:cNvPicPr>
            <a:picLocks noChangeAspect="1" noChangeArrowheads="1"/>
          </p:cNvPicPr>
          <p:nvPr userDrawn="1"/>
        </p:nvPicPr>
        <p:blipFill>
          <a:blip r:embed="rId2" cstate="print"/>
          <a:srcRect/>
          <a:stretch>
            <a:fillRect/>
          </a:stretch>
        </p:blipFill>
        <p:spPr bwMode="auto">
          <a:xfrm>
            <a:off x="4114800" y="5562600"/>
            <a:ext cx="860425" cy="914400"/>
          </a:xfrm>
          <a:prstGeom prst="rect">
            <a:avLst/>
          </a:prstGeom>
          <a:noFill/>
          <a:ln w="9525">
            <a:noFill/>
            <a:miter lim="800000"/>
            <a:headEnd/>
            <a:tailEnd/>
          </a:ln>
        </p:spPr>
      </p:pic>
      <p:sp>
        <p:nvSpPr>
          <p:cNvPr id="9" name="Text Box 14"/>
          <p:cNvSpPr txBox="1">
            <a:spLocks noChangeArrowheads="1"/>
          </p:cNvSpPr>
          <p:nvPr userDrawn="1"/>
        </p:nvSpPr>
        <p:spPr bwMode="auto">
          <a:xfrm>
            <a:off x="1828800" y="6477000"/>
            <a:ext cx="5486400" cy="336550"/>
          </a:xfrm>
          <a:prstGeom prst="rect">
            <a:avLst/>
          </a:prstGeom>
          <a:noFill/>
          <a:ln w="9525">
            <a:noFill/>
            <a:miter lim="800000"/>
            <a:headEnd/>
            <a:tailEnd/>
          </a:ln>
          <a:effectLst/>
        </p:spPr>
        <p:txBody>
          <a:bodyPr>
            <a:spAutoFit/>
          </a:bodyPr>
          <a:lstStyle/>
          <a:p>
            <a:pPr algn="ctr" fontAlgn="base">
              <a:spcBef>
                <a:spcPct val="0"/>
              </a:spcBef>
              <a:spcAft>
                <a:spcPct val="0"/>
              </a:spcAft>
              <a:defRPr/>
            </a:pPr>
            <a:r>
              <a:rPr lang="en-US" sz="1600">
                <a:solidFill>
                  <a:srgbClr val="FFFFFF"/>
                </a:solidFill>
                <a:latin typeface="Corbel" pitchFamily="34" charset="0"/>
              </a:rPr>
              <a:t>Pennsylvania Training and Technical Assistance Network</a:t>
            </a:r>
            <a:endParaRPr lang="en-US">
              <a:solidFill>
                <a:srgbClr val="000000"/>
              </a:solidFill>
              <a:latin typeface="Arial" charset="0"/>
            </a:endParaRPr>
          </a:p>
        </p:txBody>
      </p:sp>
    </p:spTree>
    <p:extLst>
      <p:ext uri="{BB962C8B-B14F-4D97-AF65-F5344CB8AC3E}">
        <p14:creationId xmlns:p14="http://schemas.microsoft.com/office/powerpoint/2010/main" val="15049587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pPr>
              <a:defRPr/>
            </a:pPr>
            <a:endParaRPr lang="en-US">
              <a:solidFill>
                <a:srgbClr val="000000"/>
              </a:solidFill>
            </a:endParaRPr>
          </a:p>
        </p:txBody>
      </p:sp>
      <p:sp>
        <p:nvSpPr>
          <p:cNvPr id="5" name="Footer Placeholder 4"/>
          <p:cNvSpPr>
            <a:spLocks noGrp="1"/>
          </p:cNvSpPr>
          <p:nvPr>
            <p:ph type="ftr" sz="quarter" idx="11"/>
          </p:nvPr>
        </p:nvSpPr>
        <p:spPr/>
        <p:txBody>
          <a:bodyPr/>
          <a:lstStyle/>
          <a:p>
            <a:pPr>
              <a:defRPr/>
            </a:pPr>
            <a:endParaRPr lang="en-US">
              <a:solidFill>
                <a:srgbClr val="000000"/>
              </a:solidFill>
            </a:endParaRPr>
          </a:p>
        </p:txBody>
      </p:sp>
      <p:sp>
        <p:nvSpPr>
          <p:cNvPr id="6" name="Slide Number Placeholder 5"/>
          <p:cNvSpPr>
            <a:spLocks noGrp="1"/>
          </p:cNvSpPr>
          <p:nvPr>
            <p:ph type="sldNum" sz="quarter" idx="12"/>
          </p:nvPr>
        </p:nvSpPr>
        <p:spPr/>
        <p:txBody>
          <a:bodyPr/>
          <a:lstStyle/>
          <a:p>
            <a:pPr>
              <a:defRPr/>
            </a:pPr>
            <a:fld id="{F56F2BD8-42E7-4A1D-B139-3C4BE2831578}"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50489339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pPr>
              <a:defRPr/>
            </a:pPr>
            <a:endParaRPr lang="en-US">
              <a:solidFill>
                <a:srgbClr val="000000"/>
              </a:solidFill>
            </a:endParaRPr>
          </a:p>
        </p:txBody>
      </p:sp>
      <p:sp>
        <p:nvSpPr>
          <p:cNvPr id="5" name="Footer Placeholder 4"/>
          <p:cNvSpPr>
            <a:spLocks noGrp="1"/>
          </p:cNvSpPr>
          <p:nvPr>
            <p:ph type="ftr" sz="quarter" idx="11"/>
          </p:nvPr>
        </p:nvSpPr>
        <p:spPr/>
        <p:txBody>
          <a:bodyPr/>
          <a:lstStyle/>
          <a:p>
            <a:pPr>
              <a:defRPr/>
            </a:pPr>
            <a:endParaRPr lang="en-US">
              <a:solidFill>
                <a:srgbClr val="000000"/>
              </a:solidFill>
            </a:endParaRPr>
          </a:p>
        </p:txBody>
      </p:sp>
      <p:sp>
        <p:nvSpPr>
          <p:cNvPr id="6" name="Slide Number Placeholder 5"/>
          <p:cNvSpPr>
            <a:spLocks noGrp="1"/>
          </p:cNvSpPr>
          <p:nvPr>
            <p:ph type="sldNum" sz="quarter" idx="12"/>
          </p:nvPr>
        </p:nvSpPr>
        <p:spPr/>
        <p:txBody>
          <a:bodyPr/>
          <a:lstStyle/>
          <a:p>
            <a:pPr>
              <a:defRPr/>
            </a:pPr>
            <a:fld id="{DD7D3E30-6AEF-4D68-88C8-232F290EE9FA}"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66326628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3404614658"/>
      </p:ext>
    </p:extLst>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2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1127293552"/>
      </p:ext>
    </p:extLst>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3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084899584"/>
      </p:ext>
    </p:extLst>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pPr>
              <a:defRPr/>
            </a:pPr>
            <a:endParaRPr lang="en-US">
              <a:solidFill>
                <a:srgbClr val="000000"/>
              </a:solidFill>
            </a:endParaRPr>
          </a:p>
        </p:txBody>
      </p:sp>
      <p:sp>
        <p:nvSpPr>
          <p:cNvPr id="5" name="Footer Placeholder 4"/>
          <p:cNvSpPr>
            <a:spLocks noGrp="1"/>
          </p:cNvSpPr>
          <p:nvPr>
            <p:ph type="ftr" sz="quarter" idx="11"/>
          </p:nvPr>
        </p:nvSpPr>
        <p:spPr/>
        <p:txBody>
          <a:bodyPr/>
          <a:lstStyle/>
          <a:p>
            <a:pPr>
              <a:defRPr/>
            </a:pPr>
            <a:endParaRPr lang="en-US">
              <a:solidFill>
                <a:srgbClr val="000000"/>
              </a:solidFill>
            </a:endParaRPr>
          </a:p>
        </p:txBody>
      </p:sp>
      <p:sp>
        <p:nvSpPr>
          <p:cNvPr id="6" name="Slide Number Placeholder 5"/>
          <p:cNvSpPr>
            <a:spLocks noGrp="1"/>
          </p:cNvSpPr>
          <p:nvPr>
            <p:ph type="sldNum" sz="quarter" idx="12"/>
          </p:nvPr>
        </p:nvSpPr>
        <p:spPr/>
        <p:txBody>
          <a:bodyPr/>
          <a:lstStyle/>
          <a:p>
            <a:pPr>
              <a:defRPr/>
            </a:pPr>
            <a:fld id="{D8D65B29-D0F5-4F3E-A87A-A5C49B793591}"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654744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pPr>
              <a:defRPr/>
            </a:pPr>
            <a:endParaRPr lang="en-US">
              <a:solidFill>
                <a:srgbClr val="000000"/>
              </a:solidFill>
            </a:endParaRPr>
          </a:p>
        </p:txBody>
      </p:sp>
      <p:sp>
        <p:nvSpPr>
          <p:cNvPr id="5" name="Footer Placeholder 4"/>
          <p:cNvSpPr>
            <a:spLocks noGrp="1"/>
          </p:cNvSpPr>
          <p:nvPr>
            <p:ph type="ftr" sz="quarter" idx="11"/>
          </p:nvPr>
        </p:nvSpPr>
        <p:spPr/>
        <p:txBody>
          <a:bodyPr/>
          <a:lstStyle/>
          <a:p>
            <a:pPr>
              <a:defRPr/>
            </a:pPr>
            <a:endParaRPr lang="en-US">
              <a:solidFill>
                <a:srgbClr val="000000"/>
              </a:solidFill>
            </a:endParaRPr>
          </a:p>
        </p:txBody>
      </p:sp>
      <p:sp>
        <p:nvSpPr>
          <p:cNvPr id="6" name="Slide Number Placeholder 5"/>
          <p:cNvSpPr>
            <a:spLocks noGrp="1"/>
          </p:cNvSpPr>
          <p:nvPr>
            <p:ph type="sldNum" sz="quarter" idx="12"/>
          </p:nvPr>
        </p:nvSpPr>
        <p:spPr/>
        <p:txBody>
          <a:bodyPr/>
          <a:lstStyle/>
          <a:p>
            <a:pPr>
              <a:defRPr/>
            </a:pPr>
            <a:fld id="{B197BA05-6848-43CB-874F-4BC1BD646285}"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8258220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pPr>
              <a:defRPr/>
            </a:pPr>
            <a:endParaRPr lang="en-US">
              <a:solidFill>
                <a:srgbClr val="000000"/>
              </a:solidFill>
            </a:endParaRPr>
          </a:p>
        </p:txBody>
      </p:sp>
      <p:sp>
        <p:nvSpPr>
          <p:cNvPr id="6" name="Footer Placeholder 5"/>
          <p:cNvSpPr>
            <a:spLocks noGrp="1"/>
          </p:cNvSpPr>
          <p:nvPr>
            <p:ph type="ftr" sz="quarter" idx="11"/>
          </p:nvPr>
        </p:nvSpPr>
        <p:spPr/>
        <p:txBody>
          <a:bodyPr/>
          <a:lstStyle/>
          <a:p>
            <a:pPr>
              <a:defRPr/>
            </a:pPr>
            <a:endParaRPr lang="en-US">
              <a:solidFill>
                <a:srgbClr val="000000"/>
              </a:solidFill>
            </a:endParaRPr>
          </a:p>
        </p:txBody>
      </p:sp>
      <p:sp>
        <p:nvSpPr>
          <p:cNvPr id="7" name="Slide Number Placeholder 6"/>
          <p:cNvSpPr>
            <a:spLocks noGrp="1"/>
          </p:cNvSpPr>
          <p:nvPr>
            <p:ph type="sldNum" sz="quarter" idx="12"/>
          </p:nvPr>
        </p:nvSpPr>
        <p:spPr/>
        <p:txBody>
          <a:bodyPr/>
          <a:lstStyle/>
          <a:p>
            <a:pPr>
              <a:defRPr/>
            </a:pPr>
            <a:fld id="{200EBC8A-B817-4F68-BEEE-1265D81DABB9}"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63356463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pPr>
              <a:defRPr/>
            </a:pPr>
            <a:endParaRPr lang="en-US">
              <a:solidFill>
                <a:srgbClr val="000000"/>
              </a:solidFill>
            </a:endParaRPr>
          </a:p>
        </p:txBody>
      </p:sp>
      <p:sp>
        <p:nvSpPr>
          <p:cNvPr id="8" name="Footer Placeholder 7"/>
          <p:cNvSpPr>
            <a:spLocks noGrp="1"/>
          </p:cNvSpPr>
          <p:nvPr>
            <p:ph type="ftr" sz="quarter" idx="11"/>
          </p:nvPr>
        </p:nvSpPr>
        <p:spPr/>
        <p:txBody>
          <a:bodyPr/>
          <a:lstStyle/>
          <a:p>
            <a:pPr>
              <a:defRPr/>
            </a:pPr>
            <a:endParaRPr lang="en-US">
              <a:solidFill>
                <a:srgbClr val="000000"/>
              </a:solidFill>
            </a:endParaRPr>
          </a:p>
        </p:txBody>
      </p:sp>
      <p:sp>
        <p:nvSpPr>
          <p:cNvPr id="9" name="Slide Number Placeholder 8"/>
          <p:cNvSpPr>
            <a:spLocks noGrp="1"/>
          </p:cNvSpPr>
          <p:nvPr>
            <p:ph type="sldNum" sz="quarter" idx="12"/>
          </p:nvPr>
        </p:nvSpPr>
        <p:spPr/>
        <p:txBody>
          <a:bodyPr/>
          <a:lstStyle/>
          <a:p>
            <a:pPr>
              <a:defRPr/>
            </a:pPr>
            <a:fld id="{6B9466FF-3B2F-4F36-B274-E0136961C5C1}"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26138823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pPr>
              <a:defRPr/>
            </a:pPr>
            <a:endParaRPr lang="en-US">
              <a:solidFill>
                <a:srgbClr val="000000"/>
              </a:solidFill>
            </a:endParaRPr>
          </a:p>
        </p:txBody>
      </p:sp>
      <p:sp>
        <p:nvSpPr>
          <p:cNvPr id="4" name="Footer Placeholder 3"/>
          <p:cNvSpPr>
            <a:spLocks noGrp="1"/>
          </p:cNvSpPr>
          <p:nvPr>
            <p:ph type="ftr" sz="quarter" idx="11"/>
          </p:nvPr>
        </p:nvSpPr>
        <p:spPr/>
        <p:txBody>
          <a:bodyPr/>
          <a:lstStyle/>
          <a:p>
            <a:pPr>
              <a:defRPr/>
            </a:pPr>
            <a:endParaRPr lang="en-US">
              <a:solidFill>
                <a:srgbClr val="000000"/>
              </a:solidFill>
            </a:endParaRPr>
          </a:p>
        </p:txBody>
      </p:sp>
      <p:sp>
        <p:nvSpPr>
          <p:cNvPr id="5" name="Slide Number Placeholder 4"/>
          <p:cNvSpPr>
            <a:spLocks noGrp="1"/>
          </p:cNvSpPr>
          <p:nvPr>
            <p:ph type="sldNum" sz="quarter" idx="12"/>
          </p:nvPr>
        </p:nvSpPr>
        <p:spPr/>
        <p:txBody>
          <a:bodyPr/>
          <a:lstStyle/>
          <a:p>
            <a:pPr>
              <a:defRPr/>
            </a:pPr>
            <a:fld id="{F2A22AE5-1B72-4981-BAB9-BE5F41E9F9BC}"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2911850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endParaRPr lang="en-US">
              <a:solidFill>
                <a:srgbClr val="000000"/>
              </a:solidFill>
            </a:endParaRPr>
          </a:p>
        </p:txBody>
      </p:sp>
      <p:sp>
        <p:nvSpPr>
          <p:cNvPr id="3" name="Footer Placeholder 2"/>
          <p:cNvSpPr>
            <a:spLocks noGrp="1"/>
          </p:cNvSpPr>
          <p:nvPr>
            <p:ph type="ftr" sz="quarter" idx="11"/>
          </p:nvPr>
        </p:nvSpPr>
        <p:spPr/>
        <p:txBody>
          <a:bodyPr/>
          <a:lstStyle/>
          <a:p>
            <a:pPr>
              <a:defRPr/>
            </a:pPr>
            <a:endParaRPr lang="en-US">
              <a:solidFill>
                <a:srgbClr val="000000"/>
              </a:solidFill>
            </a:endParaRPr>
          </a:p>
        </p:txBody>
      </p:sp>
      <p:sp>
        <p:nvSpPr>
          <p:cNvPr id="4" name="Slide Number Placeholder 3"/>
          <p:cNvSpPr>
            <a:spLocks noGrp="1"/>
          </p:cNvSpPr>
          <p:nvPr>
            <p:ph type="sldNum" sz="quarter" idx="12"/>
          </p:nvPr>
        </p:nvSpPr>
        <p:spPr/>
        <p:txBody>
          <a:bodyPr/>
          <a:lstStyle/>
          <a:p>
            <a:pPr>
              <a:defRPr/>
            </a:pPr>
            <a:fld id="{546A9D58-6B10-43EC-BCF7-4B8FD6FBD80C}"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41395470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pPr>
              <a:defRPr/>
            </a:pPr>
            <a:endParaRPr lang="en-US">
              <a:solidFill>
                <a:srgbClr val="000000"/>
              </a:solidFill>
            </a:endParaRPr>
          </a:p>
        </p:txBody>
      </p:sp>
      <p:sp>
        <p:nvSpPr>
          <p:cNvPr id="6" name="Footer Placeholder 5"/>
          <p:cNvSpPr>
            <a:spLocks noGrp="1"/>
          </p:cNvSpPr>
          <p:nvPr>
            <p:ph type="ftr" sz="quarter" idx="11"/>
          </p:nvPr>
        </p:nvSpPr>
        <p:spPr/>
        <p:txBody>
          <a:bodyPr/>
          <a:lstStyle/>
          <a:p>
            <a:pPr>
              <a:defRPr/>
            </a:pPr>
            <a:endParaRPr lang="en-US">
              <a:solidFill>
                <a:srgbClr val="000000"/>
              </a:solidFill>
            </a:endParaRPr>
          </a:p>
        </p:txBody>
      </p:sp>
      <p:sp>
        <p:nvSpPr>
          <p:cNvPr id="7" name="Slide Number Placeholder 6"/>
          <p:cNvSpPr>
            <a:spLocks noGrp="1"/>
          </p:cNvSpPr>
          <p:nvPr>
            <p:ph type="sldNum" sz="quarter" idx="12"/>
          </p:nvPr>
        </p:nvSpPr>
        <p:spPr/>
        <p:txBody>
          <a:bodyPr/>
          <a:lstStyle/>
          <a:p>
            <a:pPr>
              <a:defRPr/>
            </a:pPr>
            <a:fld id="{C3481F21-9F7D-4BF8-8D4F-3C0CC0FF1ADA}"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40201657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pPr>
              <a:defRPr/>
            </a:pPr>
            <a:endParaRPr lang="en-US">
              <a:solidFill>
                <a:srgbClr val="000000"/>
              </a:solidFill>
            </a:endParaRPr>
          </a:p>
        </p:txBody>
      </p:sp>
      <p:sp>
        <p:nvSpPr>
          <p:cNvPr id="6" name="Footer Placeholder 5"/>
          <p:cNvSpPr>
            <a:spLocks noGrp="1"/>
          </p:cNvSpPr>
          <p:nvPr>
            <p:ph type="ftr" sz="quarter" idx="11"/>
          </p:nvPr>
        </p:nvSpPr>
        <p:spPr/>
        <p:txBody>
          <a:bodyPr/>
          <a:lstStyle/>
          <a:p>
            <a:pPr>
              <a:defRPr/>
            </a:pPr>
            <a:endParaRPr lang="en-US">
              <a:solidFill>
                <a:srgbClr val="000000"/>
              </a:solidFill>
            </a:endParaRPr>
          </a:p>
        </p:txBody>
      </p:sp>
      <p:sp>
        <p:nvSpPr>
          <p:cNvPr id="7" name="Slide Number Placeholder 6"/>
          <p:cNvSpPr>
            <a:spLocks noGrp="1"/>
          </p:cNvSpPr>
          <p:nvPr>
            <p:ph type="sldNum" sz="quarter" idx="12"/>
          </p:nvPr>
        </p:nvSpPr>
        <p:spPr/>
        <p:txBody>
          <a:bodyPr/>
          <a:lstStyle/>
          <a:p>
            <a:pPr>
              <a:defRPr/>
            </a:pPr>
            <a:fld id="{21BE90B7-0476-4741-A84C-D6074A79742B}"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10493794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fontAlgn="base">
              <a:spcBef>
                <a:spcPct val="0"/>
              </a:spcBef>
              <a:spcAft>
                <a:spcPct val="0"/>
              </a:spcAft>
              <a:defRPr/>
            </a:pPr>
            <a:endParaRPr lang="en-US">
              <a:solidFill>
                <a:srgbClr val="000000"/>
              </a:solidFill>
              <a:latin typeface="Arial" charset="0"/>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fontAlgn="base">
              <a:spcBef>
                <a:spcPct val="0"/>
              </a:spcBef>
              <a:spcAft>
                <a:spcPct val="0"/>
              </a:spcAft>
              <a:defRPr/>
            </a:pPr>
            <a:endParaRPr lang="en-US">
              <a:solidFill>
                <a:srgbClr val="000000"/>
              </a:solidFill>
              <a:latin typeface="Arial" charset="0"/>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fontAlgn="base">
              <a:spcBef>
                <a:spcPct val="0"/>
              </a:spcBef>
              <a:spcAft>
                <a:spcPct val="0"/>
              </a:spcAft>
              <a:defRPr/>
            </a:pPr>
            <a:fld id="{F5478240-4C36-47C6-B713-96E393444FF2}" type="slidenum">
              <a:rPr lang="en-US" smtClean="0">
                <a:solidFill>
                  <a:srgbClr val="000000"/>
                </a:solidFill>
                <a:latin typeface="Arial" charset="0"/>
              </a:rPr>
              <a:pPr fontAlgn="base">
                <a:spcBef>
                  <a:spcPct val="0"/>
                </a:spcBef>
                <a:spcAft>
                  <a:spcPct val="0"/>
                </a:spcAft>
                <a:defRPr/>
              </a:pPr>
              <a:t>‹#›</a:t>
            </a:fld>
            <a:endParaRPr lang="en-US">
              <a:solidFill>
                <a:srgbClr val="000000"/>
              </a:solidFill>
              <a:latin typeface="Arial" charset="0"/>
            </a:endParaRPr>
          </a:p>
        </p:txBody>
      </p:sp>
      <p:sp>
        <p:nvSpPr>
          <p:cNvPr id="7" name="Rectangle 7"/>
          <p:cNvSpPr>
            <a:spLocks noChangeArrowheads="1"/>
          </p:cNvSpPr>
          <p:nvPr userDrawn="1"/>
        </p:nvSpPr>
        <p:spPr bwMode="auto">
          <a:xfrm>
            <a:off x="0" y="990600"/>
            <a:ext cx="9144000" cy="152400"/>
          </a:xfrm>
          <a:prstGeom prst="rect">
            <a:avLst/>
          </a:prstGeom>
          <a:gradFill rotWithShape="1">
            <a:gsLst>
              <a:gs pos="0">
                <a:srgbClr val="003399"/>
              </a:gs>
              <a:gs pos="100000">
                <a:schemeClr val="bg1"/>
              </a:gs>
            </a:gsLst>
            <a:lin ang="0" scaled="1"/>
          </a:gradFill>
          <a:ln w="9525">
            <a:noFill/>
            <a:miter lim="800000"/>
            <a:headEnd/>
            <a:tailEnd/>
          </a:ln>
          <a:effectLst/>
        </p:spPr>
        <p:txBody>
          <a:bodyPr wrap="none" anchor="ctr"/>
          <a:lstStyle/>
          <a:p>
            <a:pPr fontAlgn="base">
              <a:spcBef>
                <a:spcPct val="0"/>
              </a:spcBef>
              <a:spcAft>
                <a:spcPct val="0"/>
              </a:spcAft>
              <a:defRPr/>
            </a:pPr>
            <a:endParaRPr lang="en-US">
              <a:solidFill>
                <a:srgbClr val="000000"/>
              </a:solidFill>
              <a:latin typeface="Arial" charset="0"/>
            </a:endParaRPr>
          </a:p>
        </p:txBody>
      </p:sp>
    </p:spTree>
    <p:extLst>
      <p:ext uri="{BB962C8B-B14F-4D97-AF65-F5344CB8AC3E}">
        <p14:creationId xmlns:p14="http://schemas.microsoft.com/office/powerpoint/2010/main" val="3720989372"/>
      </p:ext>
    </p:extLst>
  </p:cSld>
  <p:clrMap bg1="lt1" tx1="dk1" bg2="lt2" tx2="dk2" accent1="accent1" accent2="accent2" accent3="accent3" accent4="accent4" accent5="accent5" accent6="accent6" hlink="hlink" folHlink="folHlink"/>
  <p:sldLayoutIdLst>
    <p:sldLayoutId id="2147483676" r:id="rId1"/>
    <p:sldLayoutId id="2147483677" r:id="rId2"/>
    <p:sldLayoutId id="2147483678" r:id="rId3"/>
    <p:sldLayoutId id="2147483679" r:id="rId4"/>
    <p:sldLayoutId id="2147483680" r:id="rId5"/>
    <p:sldLayoutId id="2147483681" r:id="rId6"/>
    <p:sldLayoutId id="2147483682" r:id="rId7"/>
    <p:sldLayoutId id="2147483683" r:id="rId8"/>
    <p:sldLayoutId id="2147483684" r:id="rId9"/>
    <p:sldLayoutId id="2147483685" r:id="rId10"/>
    <p:sldLayoutId id="2147483686" r:id="rId11"/>
    <p:sldLayoutId id="2147483672" r:id="rId12"/>
    <p:sldLayoutId id="2147483673" r:id="rId13"/>
    <p:sldLayoutId id="2147483674" r:id="rId14"/>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pdeconference.com/" TargetMode="External"/><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http://msularc.educ.msu.edu/" TargetMode="External"/><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3" Type="http://schemas.openxmlformats.org/officeDocument/2006/relationships/hyperlink" Target="http://www.nldline.com/bonnie_singer_and_tony_bashir.htm" TargetMode="External"/><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533400" y="1143000"/>
            <a:ext cx="8305800" cy="2438400"/>
          </a:xfrm>
        </p:spPr>
        <p:txBody>
          <a:bodyPr>
            <a:normAutofit/>
          </a:bodyPr>
          <a:lstStyle/>
          <a:p>
            <a:r>
              <a:rPr lang="en-US" b="1" dirty="0" smtClean="0"/>
              <a:t>PDE Conference 2013 Making a Difference: Educational Practices That Work!</a:t>
            </a:r>
            <a:endParaRPr lang="en-US" sz="4400" dirty="0" smtClean="0"/>
          </a:p>
        </p:txBody>
      </p:sp>
      <p:sp>
        <p:nvSpPr>
          <p:cNvPr id="3075" name="Rectangle 3"/>
          <p:cNvSpPr>
            <a:spLocks noGrp="1" noChangeArrowheads="1"/>
          </p:cNvSpPr>
          <p:nvPr>
            <p:ph type="subTitle" idx="1"/>
          </p:nvPr>
        </p:nvSpPr>
        <p:spPr/>
        <p:txBody>
          <a:bodyPr>
            <a:normAutofit fontScale="92500"/>
          </a:bodyPr>
          <a:lstStyle/>
          <a:p>
            <a:pPr eaLnBrk="1" hangingPunct="1"/>
            <a:r>
              <a:rPr lang="en-US" dirty="0" smtClean="0"/>
              <a:t>March 6, 7, 8, 2013</a:t>
            </a:r>
            <a:br>
              <a:rPr lang="en-US" dirty="0" smtClean="0"/>
            </a:br>
            <a:r>
              <a:rPr lang="en-US" dirty="0" smtClean="0"/>
              <a:t>Pennsylvania Department of Education</a:t>
            </a:r>
          </a:p>
          <a:p>
            <a:pPr eaLnBrk="1" hangingPunct="1"/>
            <a:r>
              <a:rPr lang="en-US" dirty="0" smtClean="0"/>
              <a:t>Hershey , PA</a:t>
            </a:r>
          </a:p>
        </p:txBody>
      </p:sp>
    </p:spTree>
    <p:extLst>
      <p:ext uri="{BB962C8B-B14F-4D97-AF65-F5344CB8AC3E}">
        <p14:creationId xmlns:p14="http://schemas.microsoft.com/office/powerpoint/2010/main" val="3637120167"/>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609600" y="1143000"/>
            <a:ext cx="8077200" cy="2438400"/>
          </a:xfrm>
        </p:spPr>
        <p:txBody>
          <a:bodyPr>
            <a:normAutofit/>
          </a:bodyPr>
          <a:lstStyle/>
          <a:p>
            <a:r>
              <a:rPr lang="en-US" b="1" dirty="0" smtClean="0"/>
              <a:t>PDE Conference 2013 Making a Difference: Educational Practices That Work!</a:t>
            </a:r>
            <a:endParaRPr lang="en-US" sz="4400" dirty="0" smtClean="0"/>
          </a:p>
        </p:txBody>
      </p:sp>
      <p:sp>
        <p:nvSpPr>
          <p:cNvPr id="3075" name="Rectangle 3"/>
          <p:cNvSpPr>
            <a:spLocks noGrp="1" noChangeArrowheads="1"/>
          </p:cNvSpPr>
          <p:nvPr>
            <p:ph type="subTitle" idx="1"/>
          </p:nvPr>
        </p:nvSpPr>
        <p:spPr>
          <a:xfrm>
            <a:off x="1371600" y="3429000"/>
            <a:ext cx="6400800" cy="1752600"/>
          </a:xfrm>
        </p:spPr>
        <p:txBody>
          <a:bodyPr/>
          <a:lstStyle/>
          <a:p>
            <a:endParaRPr lang="en-US" b="1" dirty="0" smtClean="0">
              <a:solidFill>
                <a:schemeClr val="tx1"/>
              </a:solidFill>
            </a:endParaRPr>
          </a:p>
          <a:p>
            <a:r>
              <a:rPr lang="en-US" b="1" dirty="0" smtClean="0">
                <a:solidFill>
                  <a:schemeClr val="tx1"/>
                </a:solidFill>
                <a:hlinkClick r:id="rId3"/>
              </a:rPr>
              <a:t>http://pdeconference.com/</a:t>
            </a:r>
            <a:r>
              <a:rPr lang="en-US" b="1" dirty="0" smtClean="0">
                <a:solidFill>
                  <a:schemeClr val="tx1"/>
                </a:solidFill>
              </a:rPr>
              <a:t> </a:t>
            </a:r>
          </a:p>
        </p:txBody>
      </p:sp>
    </p:spTree>
    <p:extLst>
      <p:ext uri="{BB962C8B-B14F-4D97-AF65-F5344CB8AC3E}">
        <p14:creationId xmlns:p14="http://schemas.microsoft.com/office/powerpoint/2010/main" val="3838914598"/>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533400" y="1219200"/>
            <a:ext cx="8153400" cy="1676400"/>
          </a:xfrm>
        </p:spPr>
        <p:txBody>
          <a:bodyPr>
            <a:normAutofit/>
          </a:bodyPr>
          <a:lstStyle/>
          <a:p>
            <a:pPr eaLnBrk="1" hangingPunct="1"/>
            <a:r>
              <a:rPr lang="en-US" sz="4400" dirty="0" smtClean="0"/>
              <a:t>Sessions Overview: Keynote Speakers</a:t>
            </a:r>
          </a:p>
        </p:txBody>
      </p:sp>
      <p:sp>
        <p:nvSpPr>
          <p:cNvPr id="3075" name="Rectangle 3"/>
          <p:cNvSpPr>
            <a:spLocks noGrp="1" noChangeArrowheads="1"/>
          </p:cNvSpPr>
          <p:nvPr>
            <p:ph type="subTitle" idx="1"/>
          </p:nvPr>
        </p:nvSpPr>
        <p:spPr>
          <a:xfrm>
            <a:off x="1524000" y="3429000"/>
            <a:ext cx="6096000" cy="1676400"/>
          </a:xfrm>
        </p:spPr>
        <p:txBody>
          <a:bodyPr/>
          <a:lstStyle/>
          <a:p>
            <a:pPr algn="l" eaLnBrk="1" hangingPunct="1"/>
            <a:r>
              <a:rPr lang="en-US" dirty="0" smtClean="0">
                <a:solidFill>
                  <a:schemeClr val="tx1"/>
                </a:solidFill>
              </a:rPr>
              <a:t>Keynote Speakers: </a:t>
            </a:r>
          </a:p>
          <a:p>
            <a:pPr marL="457200" indent="-457200" algn="l" eaLnBrk="1" hangingPunct="1">
              <a:buFont typeface="Wingdings" pitchFamily="2" charset="2"/>
              <a:buChar char="ü"/>
            </a:pPr>
            <a:r>
              <a:rPr lang="en-US" dirty="0" smtClean="0">
                <a:solidFill>
                  <a:schemeClr val="tx1"/>
                </a:solidFill>
              </a:rPr>
              <a:t>Rick </a:t>
            </a:r>
            <a:r>
              <a:rPr lang="en-US" dirty="0" err="1" smtClean="0">
                <a:solidFill>
                  <a:schemeClr val="tx1"/>
                </a:solidFill>
              </a:rPr>
              <a:t>Guidotti</a:t>
            </a:r>
            <a:r>
              <a:rPr lang="en-US" dirty="0" smtClean="0">
                <a:solidFill>
                  <a:schemeClr val="tx1"/>
                </a:solidFill>
              </a:rPr>
              <a:t>: “The Spirit of Difference”</a:t>
            </a:r>
          </a:p>
          <a:p>
            <a:pPr algn="l" eaLnBrk="1" hangingPunct="1"/>
            <a:endParaRPr lang="en-US" dirty="0" smtClean="0"/>
          </a:p>
          <a:p>
            <a:pPr marL="457200" indent="-457200" algn="l" eaLnBrk="1" hangingPunct="1">
              <a:buFont typeface="Wingdings" pitchFamily="2" charset="2"/>
              <a:buChar char="ü"/>
            </a:pPr>
            <a:endParaRPr lang="en-US" dirty="0" smtClean="0"/>
          </a:p>
        </p:txBody>
      </p:sp>
    </p:spTree>
    <p:extLst>
      <p:ext uri="{BB962C8B-B14F-4D97-AF65-F5344CB8AC3E}">
        <p14:creationId xmlns:p14="http://schemas.microsoft.com/office/powerpoint/2010/main" val="263582308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533400" y="1219200"/>
            <a:ext cx="8153400" cy="1676400"/>
          </a:xfrm>
        </p:spPr>
        <p:txBody>
          <a:bodyPr>
            <a:normAutofit/>
          </a:bodyPr>
          <a:lstStyle/>
          <a:p>
            <a:pPr eaLnBrk="1" hangingPunct="1"/>
            <a:r>
              <a:rPr lang="en-US" sz="4400" dirty="0" smtClean="0"/>
              <a:t>Sessions Overview: Keynote Speakers</a:t>
            </a:r>
          </a:p>
        </p:txBody>
      </p:sp>
      <p:sp>
        <p:nvSpPr>
          <p:cNvPr id="3075" name="Rectangle 3"/>
          <p:cNvSpPr>
            <a:spLocks noGrp="1" noChangeArrowheads="1"/>
          </p:cNvSpPr>
          <p:nvPr>
            <p:ph type="subTitle" idx="1"/>
          </p:nvPr>
        </p:nvSpPr>
        <p:spPr>
          <a:xfrm>
            <a:off x="1371600" y="2895600"/>
            <a:ext cx="6400800" cy="2362200"/>
          </a:xfrm>
        </p:spPr>
        <p:txBody>
          <a:bodyPr/>
          <a:lstStyle/>
          <a:p>
            <a:pPr algn="l" eaLnBrk="1" hangingPunct="1"/>
            <a:r>
              <a:rPr lang="en-US" dirty="0" smtClean="0">
                <a:solidFill>
                  <a:schemeClr val="tx1"/>
                </a:solidFill>
              </a:rPr>
              <a:t>Keynote Speakers: </a:t>
            </a:r>
          </a:p>
          <a:p>
            <a:pPr marL="457200" indent="-457200" algn="l" eaLnBrk="1" hangingPunct="1">
              <a:buFont typeface="Wingdings" pitchFamily="2" charset="2"/>
              <a:buChar char="ü"/>
            </a:pPr>
            <a:r>
              <a:rPr lang="en-US" dirty="0" smtClean="0">
                <a:solidFill>
                  <a:schemeClr val="tx1"/>
                </a:solidFill>
              </a:rPr>
              <a:t>Brian McNulty, Ph.D. : “Knowing Your Impact: Visible Learning for Teachers” </a:t>
            </a:r>
          </a:p>
          <a:p>
            <a:pPr marL="457200" indent="-457200" algn="l" eaLnBrk="1" hangingPunct="1">
              <a:buFont typeface="Wingdings" pitchFamily="2" charset="2"/>
              <a:buChar char="ü"/>
            </a:pPr>
            <a:endParaRPr lang="en-US" dirty="0" smtClean="0"/>
          </a:p>
        </p:txBody>
      </p:sp>
    </p:spTree>
    <p:extLst>
      <p:ext uri="{BB962C8B-B14F-4D97-AF65-F5344CB8AC3E}">
        <p14:creationId xmlns:p14="http://schemas.microsoft.com/office/powerpoint/2010/main" val="2463559517"/>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533400" y="1219200"/>
            <a:ext cx="8153400" cy="1676400"/>
          </a:xfrm>
        </p:spPr>
        <p:txBody>
          <a:bodyPr>
            <a:normAutofit/>
          </a:bodyPr>
          <a:lstStyle/>
          <a:p>
            <a:pPr eaLnBrk="1" hangingPunct="1"/>
            <a:r>
              <a:rPr lang="en-US" sz="4400" dirty="0" smtClean="0"/>
              <a:t>Sessions Overview: Keynote Speakers</a:t>
            </a:r>
          </a:p>
        </p:txBody>
      </p:sp>
      <p:sp>
        <p:nvSpPr>
          <p:cNvPr id="3075" name="Rectangle 3"/>
          <p:cNvSpPr>
            <a:spLocks noGrp="1" noChangeArrowheads="1"/>
          </p:cNvSpPr>
          <p:nvPr>
            <p:ph type="subTitle" idx="1"/>
          </p:nvPr>
        </p:nvSpPr>
        <p:spPr>
          <a:xfrm>
            <a:off x="1371600" y="2895600"/>
            <a:ext cx="6400800" cy="2743200"/>
          </a:xfrm>
        </p:spPr>
        <p:txBody>
          <a:bodyPr/>
          <a:lstStyle/>
          <a:p>
            <a:pPr algn="l" eaLnBrk="1" hangingPunct="1"/>
            <a:r>
              <a:rPr lang="en-US" dirty="0" smtClean="0">
                <a:solidFill>
                  <a:schemeClr val="tx1"/>
                </a:solidFill>
              </a:rPr>
              <a:t>Keynote Speakers: </a:t>
            </a:r>
          </a:p>
          <a:p>
            <a:pPr marL="457200" indent="-457200" algn="l" eaLnBrk="1" hangingPunct="1">
              <a:buFont typeface="Wingdings" pitchFamily="2" charset="2"/>
              <a:buChar char="ü"/>
            </a:pPr>
            <a:r>
              <a:rPr lang="en-US" dirty="0" smtClean="0">
                <a:solidFill>
                  <a:schemeClr val="tx1"/>
                </a:solidFill>
              </a:rPr>
              <a:t>Jesse Schell: “The Future is Beautiful” </a:t>
            </a:r>
          </a:p>
          <a:p>
            <a:pPr marL="457200" indent="-457200" algn="l" eaLnBrk="1" hangingPunct="1">
              <a:buFont typeface="Wingdings" pitchFamily="2" charset="2"/>
              <a:buChar char="ü"/>
            </a:pPr>
            <a:endParaRPr lang="en-US" dirty="0" smtClean="0">
              <a:solidFill>
                <a:schemeClr val="tx1"/>
              </a:solidFill>
            </a:endParaRPr>
          </a:p>
        </p:txBody>
      </p:sp>
    </p:spTree>
    <p:extLst>
      <p:ext uri="{BB962C8B-B14F-4D97-AF65-F5344CB8AC3E}">
        <p14:creationId xmlns:p14="http://schemas.microsoft.com/office/powerpoint/2010/main" val="1241443851"/>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609600" y="1066800"/>
            <a:ext cx="8305800" cy="2514600"/>
          </a:xfrm>
        </p:spPr>
        <p:txBody>
          <a:bodyPr>
            <a:normAutofit/>
          </a:bodyPr>
          <a:lstStyle/>
          <a:p>
            <a:r>
              <a:rPr lang="en-US" sz="4400" dirty="0" smtClean="0"/>
              <a:t>Sessions Focus: Strategy Instruction for Struggling Writers: Revising and Planning</a:t>
            </a:r>
          </a:p>
        </p:txBody>
      </p:sp>
      <p:sp>
        <p:nvSpPr>
          <p:cNvPr id="3075" name="Rectangle 3"/>
          <p:cNvSpPr>
            <a:spLocks noGrp="1" noChangeArrowheads="1"/>
          </p:cNvSpPr>
          <p:nvPr>
            <p:ph type="subTitle" idx="1"/>
          </p:nvPr>
        </p:nvSpPr>
        <p:spPr/>
        <p:txBody>
          <a:bodyPr/>
          <a:lstStyle/>
          <a:p>
            <a:pPr marL="457200" indent="-457200" eaLnBrk="1" hangingPunct="1">
              <a:buFont typeface="Wingdings" pitchFamily="2" charset="2"/>
              <a:buChar char="ü"/>
            </a:pPr>
            <a:r>
              <a:rPr lang="en-US" b="1" dirty="0" smtClean="0">
                <a:solidFill>
                  <a:schemeClr val="tx1"/>
                </a:solidFill>
              </a:rPr>
              <a:t>Gary </a:t>
            </a:r>
            <a:r>
              <a:rPr lang="en-US" b="1" dirty="0" err="1" smtClean="0">
                <a:solidFill>
                  <a:schemeClr val="tx1"/>
                </a:solidFill>
              </a:rPr>
              <a:t>Troia</a:t>
            </a:r>
            <a:r>
              <a:rPr lang="en-US" b="1" dirty="0" smtClean="0">
                <a:solidFill>
                  <a:schemeClr val="tx1"/>
                </a:solidFill>
              </a:rPr>
              <a:t>, Ph.D. </a:t>
            </a:r>
          </a:p>
          <a:p>
            <a:pPr eaLnBrk="1" hangingPunct="1"/>
            <a:r>
              <a:rPr lang="en-US" b="1" dirty="0" smtClean="0">
                <a:solidFill>
                  <a:schemeClr val="tx1"/>
                </a:solidFill>
              </a:rPr>
              <a:t>Michigan State University </a:t>
            </a:r>
          </a:p>
        </p:txBody>
      </p:sp>
    </p:spTree>
    <p:extLst>
      <p:ext uri="{BB962C8B-B14F-4D97-AF65-F5344CB8AC3E}">
        <p14:creationId xmlns:p14="http://schemas.microsoft.com/office/powerpoint/2010/main" val="1487674160"/>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762000" y="1143000"/>
            <a:ext cx="7924800" cy="1447800"/>
          </a:xfrm>
        </p:spPr>
        <p:txBody>
          <a:bodyPr>
            <a:normAutofit/>
          </a:bodyPr>
          <a:lstStyle/>
          <a:p>
            <a:r>
              <a:rPr lang="en-US" dirty="0"/>
              <a:t>Strategy Instruction for Struggling Writers: Revising and Planning</a:t>
            </a:r>
            <a:endParaRPr lang="en-US" sz="4400" dirty="0" smtClean="0"/>
          </a:p>
        </p:txBody>
      </p:sp>
      <p:sp>
        <p:nvSpPr>
          <p:cNvPr id="3075" name="Rectangle 3"/>
          <p:cNvSpPr>
            <a:spLocks noGrp="1" noChangeArrowheads="1"/>
          </p:cNvSpPr>
          <p:nvPr>
            <p:ph type="subTitle" idx="1"/>
          </p:nvPr>
        </p:nvSpPr>
        <p:spPr>
          <a:xfrm>
            <a:off x="1295400" y="3200400"/>
            <a:ext cx="6553200" cy="1981200"/>
          </a:xfrm>
        </p:spPr>
        <p:txBody>
          <a:bodyPr>
            <a:normAutofit fontScale="92500" lnSpcReduction="10000"/>
          </a:bodyPr>
          <a:lstStyle/>
          <a:p>
            <a:r>
              <a:rPr lang="en-US" dirty="0">
                <a:hlinkClick r:id="rId3"/>
              </a:rPr>
              <a:t>http://msularc.educ.msu.edu/who-we-are/principal-investigators/troia</a:t>
            </a:r>
            <a:r>
              <a:rPr lang="en-US" dirty="0" smtClean="0">
                <a:hlinkClick r:id="rId3"/>
              </a:rPr>
              <a:t>/ </a:t>
            </a:r>
          </a:p>
          <a:p>
            <a:endParaRPr lang="en-US" dirty="0">
              <a:hlinkClick r:id="rId3"/>
            </a:endParaRPr>
          </a:p>
          <a:p>
            <a:r>
              <a:rPr lang="en-US" dirty="0" smtClean="0">
                <a:hlinkClick r:id="rId3"/>
              </a:rPr>
              <a:t>http://msularc.educ.msu.edu/</a:t>
            </a:r>
            <a:r>
              <a:rPr lang="en-US" dirty="0" smtClean="0"/>
              <a:t>  </a:t>
            </a:r>
          </a:p>
        </p:txBody>
      </p:sp>
    </p:spTree>
    <p:extLst>
      <p:ext uri="{BB962C8B-B14F-4D97-AF65-F5344CB8AC3E}">
        <p14:creationId xmlns:p14="http://schemas.microsoft.com/office/powerpoint/2010/main" val="3032720718"/>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762000" y="1143000"/>
            <a:ext cx="7924800" cy="1447800"/>
          </a:xfrm>
        </p:spPr>
        <p:txBody>
          <a:bodyPr>
            <a:normAutofit/>
          </a:bodyPr>
          <a:lstStyle/>
          <a:p>
            <a:r>
              <a:rPr lang="en-US" dirty="0"/>
              <a:t>Strategy Instruction for Struggling Writers: Revising and Planning</a:t>
            </a:r>
            <a:endParaRPr lang="en-US" sz="4400" dirty="0" smtClean="0"/>
          </a:p>
        </p:txBody>
      </p:sp>
      <p:sp>
        <p:nvSpPr>
          <p:cNvPr id="3075" name="Rectangle 3"/>
          <p:cNvSpPr>
            <a:spLocks noGrp="1" noChangeArrowheads="1"/>
          </p:cNvSpPr>
          <p:nvPr>
            <p:ph type="subTitle" idx="1"/>
          </p:nvPr>
        </p:nvSpPr>
        <p:spPr>
          <a:xfrm>
            <a:off x="1295400" y="3200400"/>
            <a:ext cx="6553200" cy="1981200"/>
          </a:xfrm>
        </p:spPr>
        <p:txBody>
          <a:bodyPr>
            <a:normAutofit/>
          </a:bodyPr>
          <a:lstStyle/>
          <a:p>
            <a:r>
              <a:rPr lang="en-US" dirty="0">
                <a:hlinkClick r:id="rId3"/>
              </a:rPr>
              <a:t>http://</a:t>
            </a:r>
            <a:r>
              <a:rPr lang="en-US" dirty="0" smtClean="0">
                <a:hlinkClick r:id="rId3"/>
              </a:rPr>
              <a:t>www.nldline.com/bonnie_singer_and_tony_bashir.htm</a:t>
            </a:r>
            <a:endParaRPr lang="en-US" dirty="0" smtClean="0"/>
          </a:p>
          <a:p>
            <a:r>
              <a:rPr lang="en-US" dirty="0" smtClean="0"/>
              <a:t>  </a:t>
            </a:r>
          </a:p>
        </p:txBody>
      </p:sp>
    </p:spTree>
    <p:extLst>
      <p:ext uri="{BB962C8B-B14F-4D97-AF65-F5344CB8AC3E}">
        <p14:creationId xmlns:p14="http://schemas.microsoft.com/office/powerpoint/2010/main" val="3691308273"/>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C019523A59B18F4A84BB81D266F8A022" ma:contentTypeVersion="0" ma:contentTypeDescription="Create a new document." ma:contentTypeScope="" ma:versionID="773231becdf1e5e8ea079e80ec984aff">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9A89FA33-DC1F-4FF3-89C7-EF6CE5C5A29C}">
  <ds:schemaRefs>
    <ds:schemaRef ds:uri="http://schemas.microsoft.com/office/2006/documentManagement/types"/>
    <ds:schemaRef ds:uri="http://schemas.microsoft.com/office/infopath/2007/PartnerControls"/>
    <ds:schemaRef ds:uri="http://www.w3.org/XML/1998/namespace"/>
    <ds:schemaRef ds:uri="http://purl.org/dc/elements/1.1/"/>
    <ds:schemaRef ds:uri="http://purl.org/dc/terms/"/>
    <ds:schemaRef ds:uri="http://schemas.openxmlformats.org/package/2006/metadata/core-properties"/>
    <ds:schemaRef ds:uri="http://schemas.microsoft.com/office/2006/metadata/properties"/>
    <ds:schemaRef ds:uri="http://purl.org/dc/dcmitype/"/>
  </ds:schemaRefs>
</ds:datastoreItem>
</file>

<file path=customXml/itemProps2.xml><?xml version="1.0" encoding="utf-8"?>
<ds:datastoreItem xmlns:ds="http://schemas.openxmlformats.org/officeDocument/2006/customXml" ds:itemID="{BED06F73-FA3A-42DB-B310-299ABFBC0317}">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3.xml><?xml version="1.0" encoding="utf-8"?>
<ds:datastoreItem xmlns:ds="http://schemas.openxmlformats.org/officeDocument/2006/customXml" ds:itemID="{727FF28B-D15C-4C07-AB17-F07145C9A42B}">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586</TotalTime>
  <Words>920</Words>
  <Application>Microsoft Office PowerPoint</Application>
  <PresentationFormat>On-screen Show (4:3)</PresentationFormat>
  <Paragraphs>121</Paragraphs>
  <Slides>8</Slides>
  <Notes>8</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PDE Conference 2013 Making a Difference: Educational Practices That Work!</vt:lpstr>
      <vt:lpstr>PDE Conference 2013 Making a Difference: Educational Practices That Work!</vt:lpstr>
      <vt:lpstr>Sessions Overview: Keynote Speakers</vt:lpstr>
      <vt:lpstr>Sessions Overview: Keynote Speakers</vt:lpstr>
      <vt:lpstr>Sessions Overview: Keynote Speakers</vt:lpstr>
      <vt:lpstr>Sessions Focus: Strategy Instruction for Struggling Writers: Revising and Planning</vt:lpstr>
      <vt:lpstr>Strategy Instruction for Struggling Writers: Revising and Planning</vt:lpstr>
      <vt:lpstr>Strategy Instruction for Struggling Writers: Revising and Planning</vt:lpstr>
    </vt:vector>
  </TitlesOfParts>
  <Company>IU5</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loreil</dc:creator>
  <cp:lastModifiedBy>rutkowskik</cp:lastModifiedBy>
  <cp:revision>14</cp:revision>
  <dcterms:created xsi:type="dcterms:W3CDTF">2013-05-13T16:25:33Z</dcterms:created>
  <dcterms:modified xsi:type="dcterms:W3CDTF">2013-05-17T15:24:30Z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0x010100C019523A59B18F4A84BB81D266F8A022</vt:lpwstr>
  </property>
</Properties>
</file>

<file path=docProps/thumbnail.jpeg>
</file>